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60" r:id="rId4"/>
    <p:sldId id="258" r:id="rId5"/>
    <p:sldId id="271" r:id="rId6"/>
    <p:sldId id="259" r:id="rId7"/>
    <p:sldId id="262" r:id="rId8"/>
    <p:sldId id="270" r:id="rId9"/>
    <p:sldId id="261" r:id="rId10"/>
    <p:sldId id="263" r:id="rId11"/>
    <p:sldId id="265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A0B98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3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DD6D1-E105-417A-BCEE-8AC5AB274077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894816-4551-41CD-987E-80CDEF7F63B2}">
      <dgm:prSet custT="1"/>
      <dgm:spPr/>
      <dgm:t>
        <a:bodyPr/>
        <a:lstStyle/>
        <a:p>
          <a:r>
            <a:rPr lang="pl-PL" sz="1200" b="1" dirty="0"/>
            <a:t>Każdej osobie fizycznej przebywającej na terytorium Polski </a:t>
          </a:r>
          <a:endParaRPr lang="en-US" sz="1200" dirty="0"/>
        </a:p>
      </dgm:t>
    </dgm:pt>
    <dgm:pt modelId="{1941CC5F-D1D2-450C-9C5E-A87FCCACDED4}" type="parTrans" cxnId="{AC2A7515-34AA-432E-A94A-024C6544010C}">
      <dgm:prSet/>
      <dgm:spPr/>
      <dgm:t>
        <a:bodyPr/>
        <a:lstStyle/>
        <a:p>
          <a:endParaRPr lang="en-US"/>
        </a:p>
      </dgm:t>
    </dgm:pt>
    <dgm:pt modelId="{7C75B211-7BA8-47B4-8C12-79A56B413E9A}" type="sibTrans" cxnId="{AC2A7515-34AA-432E-A94A-024C6544010C}">
      <dgm:prSet/>
      <dgm:spPr/>
      <dgm:t>
        <a:bodyPr/>
        <a:lstStyle/>
        <a:p>
          <a:endParaRPr lang="en-US"/>
        </a:p>
      </dgm:t>
    </dgm:pt>
    <dgm:pt modelId="{3CE888E1-5858-4105-80AF-E19B99ABFCC9}">
      <dgm:prSet custT="1"/>
      <dgm:spPr/>
      <dgm:t>
        <a:bodyPr/>
        <a:lstStyle/>
        <a:p>
          <a:r>
            <a:rPr lang="pl-PL" sz="1200" b="1" dirty="0"/>
            <a:t>Wszystkim obywatelom znajdującym się poza granicami kraju – w formie zdalnej. </a:t>
          </a:r>
          <a:endParaRPr lang="en-US" sz="1200" dirty="0"/>
        </a:p>
      </dgm:t>
    </dgm:pt>
    <dgm:pt modelId="{5BE83C50-8BB7-41C4-BA10-27F667263812}" type="parTrans" cxnId="{731CE38A-C028-4C64-B365-DB5551874B34}">
      <dgm:prSet/>
      <dgm:spPr/>
      <dgm:t>
        <a:bodyPr/>
        <a:lstStyle/>
        <a:p>
          <a:endParaRPr lang="en-US"/>
        </a:p>
      </dgm:t>
    </dgm:pt>
    <dgm:pt modelId="{67058FCF-8BA4-4A3E-8535-BF01D2A0B2C2}" type="sibTrans" cxnId="{731CE38A-C028-4C64-B365-DB5551874B34}">
      <dgm:prSet/>
      <dgm:spPr/>
      <dgm:t>
        <a:bodyPr/>
        <a:lstStyle/>
        <a:p>
          <a:endParaRPr lang="en-US"/>
        </a:p>
      </dgm:t>
    </dgm:pt>
    <dgm:pt modelId="{493EAA1E-0DBD-49CC-B4CA-9561B319615E}">
      <dgm:prSet custT="1"/>
      <dgm:spPr/>
      <dgm:t>
        <a:bodyPr/>
        <a:lstStyle/>
        <a:p>
          <a:r>
            <a:rPr lang="pl-PL" sz="1050" b="1" dirty="0"/>
            <a:t>Przysługuje również osobą fizycznym, które prowadzą </a:t>
          </a:r>
          <a:r>
            <a:rPr lang="pl-PL" sz="1050" b="1" u="sng" dirty="0"/>
            <a:t>jednoosobową działalność gospodarczą</a:t>
          </a:r>
          <a:r>
            <a:rPr lang="pl-PL" sz="1050" b="1" dirty="0"/>
            <a:t>, niezatrudniającym innych osób w ciągu ostatniego roku.</a:t>
          </a:r>
          <a:endParaRPr lang="en-US" sz="1050" dirty="0"/>
        </a:p>
      </dgm:t>
    </dgm:pt>
    <dgm:pt modelId="{235B1DBC-2328-407C-A632-EF171C7DF1EC}" type="parTrans" cxnId="{98D6CCF1-3D2E-407E-907B-F8D0D940D77E}">
      <dgm:prSet/>
      <dgm:spPr/>
      <dgm:t>
        <a:bodyPr/>
        <a:lstStyle/>
        <a:p>
          <a:endParaRPr lang="en-US"/>
        </a:p>
      </dgm:t>
    </dgm:pt>
    <dgm:pt modelId="{AAF53C16-DBAD-4825-B3BC-27BC8BA4C6F5}" type="sibTrans" cxnId="{98D6CCF1-3D2E-407E-907B-F8D0D940D77E}">
      <dgm:prSet/>
      <dgm:spPr/>
      <dgm:t>
        <a:bodyPr/>
        <a:lstStyle/>
        <a:p>
          <a:endParaRPr lang="en-US"/>
        </a:p>
      </dgm:t>
    </dgm:pt>
    <dgm:pt modelId="{C60220E4-0DC1-4ADE-A6F5-E27BAF85ADE3}">
      <dgm:prSet custT="1"/>
      <dgm:spPr/>
      <dgm:t>
        <a:bodyPr/>
        <a:lstStyle/>
        <a:p>
          <a:r>
            <a:rPr lang="pl-PL" sz="1200" b="1" dirty="0"/>
            <a:t>Warunkiem uzyskania takiej pomocy jest niemożność poniesienia kosztów odpłatnej pomocy prawnej </a:t>
          </a:r>
          <a:endParaRPr lang="en-US" sz="1200" dirty="0"/>
        </a:p>
      </dgm:t>
    </dgm:pt>
    <dgm:pt modelId="{636AF6F5-3E2A-463A-8A57-3B5E30C7F726}" type="parTrans" cxnId="{42D22057-1582-442A-99EA-727EAE49D342}">
      <dgm:prSet/>
      <dgm:spPr/>
      <dgm:t>
        <a:bodyPr/>
        <a:lstStyle/>
        <a:p>
          <a:endParaRPr lang="en-US"/>
        </a:p>
      </dgm:t>
    </dgm:pt>
    <dgm:pt modelId="{40DE5089-C950-4665-8832-03332279AD66}" type="sibTrans" cxnId="{42D22057-1582-442A-99EA-727EAE49D342}">
      <dgm:prSet/>
      <dgm:spPr/>
      <dgm:t>
        <a:bodyPr/>
        <a:lstStyle/>
        <a:p>
          <a:endParaRPr lang="en-US"/>
        </a:p>
      </dgm:t>
    </dgm:pt>
    <dgm:pt modelId="{44645A61-FBB0-4B8D-892D-7FE7480E8CDC}" type="pres">
      <dgm:prSet presAssocID="{D5DDD6D1-E105-417A-BCEE-8AC5AB2740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E9F08C8-13BB-4C97-921E-EF1EB510C5B3}" type="pres">
      <dgm:prSet presAssocID="{04894816-4551-41CD-987E-80CDEF7F63B2}" presName="arrow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7B7B68-9A81-421F-8BA7-3A0A1C15DCBC}" type="pres">
      <dgm:prSet presAssocID="{3CE888E1-5858-4105-80AF-E19B99ABFCC9}" presName="arrow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A41C5F-50D2-4D6E-8B46-C817266E61C7}" type="pres">
      <dgm:prSet presAssocID="{493EAA1E-0DBD-49CC-B4CA-9561B319615E}" presName="arrow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B1AC1E-D165-494F-B898-A51EEA9BBE0F}" type="pres">
      <dgm:prSet presAssocID="{C60220E4-0DC1-4ADE-A6F5-E27BAF85ADE3}" presName="arrow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2D22057-1582-442A-99EA-727EAE49D342}" srcId="{D5DDD6D1-E105-417A-BCEE-8AC5AB274077}" destId="{C60220E4-0DC1-4ADE-A6F5-E27BAF85ADE3}" srcOrd="3" destOrd="0" parTransId="{636AF6F5-3E2A-463A-8A57-3B5E30C7F726}" sibTransId="{40DE5089-C950-4665-8832-03332279AD66}"/>
    <dgm:cxn modelId="{731CE38A-C028-4C64-B365-DB5551874B34}" srcId="{D5DDD6D1-E105-417A-BCEE-8AC5AB274077}" destId="{3CE888E1-5858-4105-80AF-E19B99ABFCC9}" srcOrd="1" destOrd="0" parTransId="{5BE83C50-8BB7-41C4-BA10-27F667263812}" sibTransId="{67058FCF-8BA4-4A3E-8535-BF01D2A0B2C2}"/>
    <dgm:cxn modelId="{995E394A-41A4-4A56-AE3F-4A729DD0D851}" type="presOf" srcId="{493EAA1E-0DBD-49CC-B4CA-9561B319615E}" destId="{BBA41C5F-50D2-4D6E-8B46-C817266E61C7}" srcOrd="0" destOrd="0" presId="urn:microsoft.com/office/officeart/2005/8/layout/arrow5"/>
    <dgm:cxn modelId="{AC2A7515-34AA-432E-A94A-024C6544010C}" srcId="{D5DDD6D1-E105-417A-BCEE-8AC5AB274077}" destId="{04894816-4551-41CD-987E-80CDEF7F63B2}" srcOrd="0" destOrd="0" parTransId="{1941CC5F-D1D2-450C-9C5E-A87FCCACDED4}" sibTransId="{7C75B211-7BA8-47B4-8C12-79A56B413E9A}"/>
    <dgm:cxn modelId="{2335BBA9-1751-47F7-8FD1-90C41587C453}" type="presOf" srcId="{D5DDD6D1-E105-417A-BCEE-8AC5AB274077}" destId="{44645A61-FBB0-4B8D-892D-7FE7480E8CDC}" srcOrd="0" destOrd="0" presId="urn:microsoft.com/office/officeart/2005/8/layout/arrow5"/>
    <dgm:cxn modelId="{A7247083-D284-452F-B48F-17C509C6C8D2}" type="presOf" srcId="{3CE888E1-5858-4105-80AF-E19B99ABFCC9}" destId="{1D7B7B68-9A81-421F-8BA7-3A0A1C15DCBC}" srcOrd="0" destOrd="0" presId="urn:microsoft.com/office/officeart/2005/8/layout/arrow5"/>
    <dgm:cxn modelId="{98D6CCF1-3D2E-407E-907B-F8D0D940D77E}" srcId="{D5DDD6D1-E105-417A-BCEE-8AC5AB274077}" destId="{493EAA1E-0DBD-49CC-B4CA-9561B319615E}" srcOrd="2" destOrd="0" parTransId="{235B1DBC-2328-407C-A632-EF171C7DF1EC}" sibTransId="{AAF53C16-DBAD-4825-B3BC-27BC8BA4C6F5}"/>
    <dgm:cxn modelId="{B74086F7-27A6-4E85-8F89-CAB7C70602DE}" type="presOf" srcId="{04894816-4551-41CD-987E-80CDEF7F63B2}" destId="{6E9F08C8-13BB-4C97-921E-EF1EB510C5B3}" srcOrd="0" destOrd="0" presId="urn:microsoft.com/office/officeart/2005/8/layout/arrow5"/>
    <dgm:cxn modelId="{252D0C84-3780-4BBE-99CD-C964B01642F1}" type="presOf" srcId="{C60220E4-0DC1-4ADE-A6F5-E27BAF85ADE3}" destId="{91B1AC1E-D165-494F-B898-A51EEA9BBE0F}" srcOrd="0" destOrd="0" presId="urn:microsoft.com/office/officeart/2005/8/layout/arrow5"/>
    <dgm:cxn modelId="{2BAC7013-66B5-48E0-8DDC-B11AF981A3BF}" type="presParOf" srcId="{44645A61-FBB0-4B8D-892D-7FE7480E8CDC}" destId="{6E9F08C8-13BB-4C97-921E-EF1EB510C5B3}" srcOrd="0" destOrd="0" presId="urn:microsoft.com/office/officeart/2005/8/layout/arrow5"/>
    <dgm:cxn modelId="{466FFF32-C204-4022-A1C8-0EB52494D648}" type="presParOf" srcId="{44645A61-FBB0-4B8D-892D-7FE7480E8CDC}" destId="{1D7B7B68-9A81-421F-8BA7-3A0A1C15DCBC}" srcOrd="1" destOrd="0" presId="urn:microsoft.com/office/officeart/2005/8/layout/arrow5"/>
    <dgm:cxn modelId="{5C752EDD-B156-4CD3-929D-8ACC1E56211E}" type="presParOf" srcId="{44645A61-FBB0-4B8D-892D-7FE7480E8CDC}" destId="{BBA41C5F-50D2-4D6E-8B46-C817266E61C7}" srcOrd="2" destOrd="0" presId="urn:microsoft.com/office/officeart/2005/8/layout/arrow5"/>
    <dgm:cxn modelId="{5E70AE02-3F1E-4EDD-ADD7-FB48AB12A275}" type="presParOf" srcId="{44645A61-FBB0-4B8D-892D-7FE7480E8CDC}" destId="{91B1AC1E-D165-494F-B898-A51EEA9BBE0F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F08C8-13BB-4C97-921E-EF1EB510C5B3}">
      <dsp:nvSpPr>
        <dsp:cNvPr id="0" name=""/>
        <dsp:cNvSpPr/>
      </dsp:nvSpPr>
      <dsp:spPr>
        <a:xfrm>
          <a:off x="2922333" y="100"/>
          <a:ext cx="2124626" cy="212462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/>
            <a:t>Każdej osobie fizycznej przebywającej na terytorium Polski </a:t>
          </a:r>
          <a:endParaRPr lang="en-US" sz="1200" kern="1200" dirty="0"/>
        </a:p>
      </dsp:txBody>
      <dsp:txXfrm>
        <a:off x="3453490" y="100"/>
        <a:ext cx="1062313" cy="1752816"/>
      </dsp:txXfrm>
    </dsp:sp>
    <dsp:sp modelId="{1D7B7B68-9A81-421F-8BA7-3A0A1C15DCBC}">
      <dsp:nvSpPr>
        <dsp:cNvPr id="0" name=""/>
        <dsp:cNvSpPr/>
      </dsp:nvSpPr>
      <dsp:spPr>
        <a:xfrm rot="5400000">
          <a:off x="4526418" y="1604184"/>
          <a:ext cx="2124626" cy="212462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/>
            <a:t>Wszystkim obywatelom znajdującym się poza granicami kraju – w formie zdalnej. </a:t>
          </a:r>
          <a:endParaRPr lang="en-US" sz="1200" kern="1200" dirty="0"/>
        </a:p>
      </dsp:txBody>
      <dsp:txXfrm rot="-5400000">
        <a:off x="4898229" y="2135341"/>
        <a:ext cx="1752816" cy="1062313"/>
      </dsp:txXfrm>
    </dsp:sp>
    <dsp:sp modelId="{BBA41C5F-50D2-4D6E-8B46-C817266E61C7}">
      <dsp:nvSpPr>
        <dsp:cNvPr id="0" name=""/>
        <dsp:cNvSpPr/>
      </dsp:nvSpPr>
      <dsp:spPr>
        <a:xfrm rot="10800000">
          <a:off x="2922333" y="3208268"/>
          <a:ext cx="2124626" cy="212462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1" kern="1200" dirty="0"/>
            <a:t>Przysługuje również osobą fizycznym, które prowadzą </a:t>
          </a:r>
          <a:r>
            <a:rPr lang="pl-PL" sz="1050" b="1" u="sng" kern="1200" dirty="0"/>
            <a:t>jednoosobową działalność gospodarczą</a:t>
          </a:r>
          <a:r>
            <a:rPr lang="pl-PL" sz="1050" b="1" kern="1200" dirty="0"/>
            <a:t>, niezatrudniającym innych osób w ciągu ostatniego roku.</a:t>
          </a:r>
          <a:endParaRPr lang="en-US" sz="1050" kern="1200" dirty="0"/>
        </a:p>
      </dsp:txBody>
      <dsp:txXfrm rot="10800000">
        <a:off x="3453489" y="3580078"/>
        <a:ext cx="1062313" cy="1752816"/>
      </dsp:txXfrm>
    </dsp:sp>
    <dsp:sp modelId="{91B1AC1E-D165-494F-B898-A51EEA9BBE0F}">
      <dsp:nvSpPr>
        <dsp:cNvPr id="0" name=""/>
        <dsp:cNvSpPr/>
      </dsp:nvSpPr>
      <dsp:spPr>
        <a:xfrm rot="16200000">
          <a:off x="1318249" y="1604184"/>
          <a:ext cx="2124626" cy="212462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/>
            <a:t>Warunkiem uzyskania takiej pomocy jest niemożność poniesienia kosztów odpłatnej pomocy prawnej </a:t>
          </a:r>
          <a:endParaRPr lang="en-US" sz="1200" kern="1200" dirty="0"/>
        </a:p>
      </dsp:txBody>
      <dsp:txXfrm rot="5400000">
        <a:off x="1318250" y="2135340"/>
        <a:ext cx="1752816" cy="1062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36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2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5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8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3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2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3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6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8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97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zapisy-np.ms.gov.pl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" TargetMode="External"/><Relationship Id="rId2" Type="http://schemas.openxmlformats.org/officeDocument/2006/relationships/hyperlink" Target="https://www.gov.pl/web/nieodplatna-pomoc/np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>
                <a:solidFill>
                  <a:schemeClr val="bg2"/>
                </a:solidFill>
                <a:effectLst>
                  <a:glow rad="127000">
                    <a:schemeClr val="tx2"/>
                  </a:glow>
                </a:effectLst>
              </a:rPr>
              <a:t>Nieodpłatna pomoc prawna</a:t>
            </a:r>
            <a:endParaRPr lang="pl-PL" dirty="0">
              <a:solidFill>
                <a:schemeClr val="bg2"/>
              </a:solidFill>
              <a:effectLst>
                <a:glow rad="127000">
                  <a:schemeClr val="tx2"/>
                </a:glo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effectLst>
                  <a:glow rad="127000">
                    <a:schemeClr val="bg2"/>
                  </a:glow>
                </a:effectLst>
              </a:rPr>
              <a:t>Zadanie finansowane w ramach projektu ze środków budżetu państwa przez Miasto Biała Podlaska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333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7FB7A9B-784B-420E-958E-CFF26E6F7D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E84BA90-E9ED-4A63-A287-BAC727DE2A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pl-PL" dirty="0"/>
              <a:t>Jaka jest kolejność udzielania porad?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r>
              <a:rPr lang="pl-PL" sz="1900">
                <a:solidFill>
                  <a:srgbClr val="FFFFFF"/>
                </a:solidFill>
              </a:rPr>
              <a:t>Udzielanie nieodpłatnej pomocy odbywa się według kolejności zgłoszeń po umówieniu terminu wizyty. </a:t>
            </a:r>
          </a:p>
          <a:p>
            <a:r>
              <a:rPr lang="pl-PL" sz="1900">
                <a:solidFill>
                  <a:srgbClr val="FFFFFF"/>
                </a:solidFill>
              </a:rPr>
              <a:t>Może to ulegać zmianie, jeśli idą za tym ważne powody </a:t>
            </a:r>
          </a:p>
          <a:p>
            <a:r>
              <a:rPr lang="pl-PL" sz="1900">
                <a:solidFill>
                  <a:srgbClr val="FFFFFF"/>
                </a:solidFill>
              </a:rPr>
              <a:t>Kobiety w ciąży otrzymują porady poza kolejnością zgłoszeń.</a:t>
            </a:r>
          </a:p>
          <a:p>
            <a:r>
              <a:rPr lang="pl-PL" sz="1900">
                <a:solidFill>
                  <a:srgbClr val="FFFFFF"/>
                </a:solidFill>
              </a:rPr>
              <a:t>Prowadząc rejestracje zgłoszeń osoby za to odpowiedzialne powinny dostosować liczbę zgłoszeń do godzin dyżurów w punktach.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r="30639"/>
          <a:stretch/>
        </p:blipFill>
        <p:spPr>
          <a:xfrm>
            <a:off x="6083162" y="759254"/>
            <a:ext cx="5238340" cy="53306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9A0C2DC-52D2-4576-8602-832D9EB45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0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ADC4F84-175A-4AB1-916C-1E5796E1E0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751308-BB18-036B-C300-E8200AFCC4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11388" b="43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1113" cy="4601183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Kto zajmuje się listą placówek nieodpłatnej pomocy prawnej?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Listę punktów nieodpłatnej pomocy prawnej aktualizuje i publikuje </a:t>
            </a:r>
            <a:r>
              <a:rPr lang="pl-PL" b="1">
                <a:solidFill>
                  <a:schemeClr val="tx1"/>
                </a:solidFill>
              </a:rPr>
              <a:t>starosta powiatu. </a:t>
            </a:r>
          </a:p>
          <a:p>
            <a:r>
              <a:rPr lang="pl-PL" b="1">
                <a:solidFill>
                  <a:schemeClr val="tx1"/>
                </a:solidFill>
              </a:rPr>
              <a:t>Dlaczego jest to istotne?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>
                <a:solidFill>
                  <a:schemeClr val="tx1"/>
                </a:solidFill>
              </a:rPr>
              <a:t>Ta lista wskazuje punkty i godziny dyżurów działania tych punktów oraz ich specjalizacje, jeśli została ona określona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>
                <a:solidFill>
                  <a:schemeClr val="tx1"/>
                </a:solidFill>
              </a:rPr>
              <a:t>Zawiera informacje na temat dokonywania zgłoszeń oraz numery telefonów, dzięki którym można te zgłoszenia dokonać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>
                <a:solidFill>
                  <a:schemeClr val="tx1"/>
                </a:solidFill>
              </a:rPr>
              <a:t>Informacje umożliwiające dokonywanie zgłoszeń za pośrednictwem środków komunikacji elektronicznej</a:t>
            </a:r>
          </a:p>
          <a:p>
            <a:pPr>
              <a:buFont typeface="Wingdings" panose="05000000000000000000" pitchFamily="2" charset="2"/>
              <a:buChar char="Ø"/>
            </a:pPr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6A2FFA7-AD1B-4F18-ADD0-77D4CAEC3F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2" r="9092" b="12709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53ADD76-2BDE-4B34-BBF2-F6E3C0DDA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pl-PL" dirty="0"/>
              <a:t>Gdzie można znaleźć te informacje? 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l-P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Starosta te informacje udostępnia: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1) w Biuletynie Informacji Publicznej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2) na stronach internetowych urzędu starostwa powiatowego i urzędów gmin na obszarze tego powiatu;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3) co najmniej raz w roku w lokalnych środkach masowego przekazu;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4) w sposób zwyczajowo przyjęty na terenie powiatu.</a:t>
            </a:r>
          </a:p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44BA2E8-EBF6-4D04-87F1-3F81C80AAD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247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FAC6459-4724-409D-913B-EE6BEAA1F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1" r="-1" b="36545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F2ED988-BFB4-4DFC-B992-40E0C69E9D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pl-PL" dirty="0"/>
              <a:t>Kto jeszcze może udzielić nam nieodpłatnej pomocy prawnej?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1046CBB-C290-4E51-B761-B5FBF33980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2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72128" y="971055"/>
            <a:ext cx="7315200" cy="4901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/>
              <a:t>Jeśli punkt pomocy prawnej powierzony jest organizacji pozarządowej to porady może udzielić nam: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/>
              <a:t>1. </a:t>
            </a:r>
            <a:r>
              <a:rPr lang="pl-PL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doradca podatkowy </a:t>
            </a: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 zakresie prawa podatkowego, z wyłączeniem spraw podatkowych związanych z prowadzeniem działalności gospodarczej;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l-PL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osoba z wykształceniem prawniczym </a:t>
            </a: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uzyskaniu tytułu magistra prawa i spełniająca odpowiednie wymagania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pl-PL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mediato</a:t>
            </a: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w zakresie nieodpłatnej mediacji.</a:t>
            </a:r>
            <a:endParaRPr lang="pl-P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E22A6A7-90B9-47D5-92DC-16E72D14C5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996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ADC4F84-175A-4AB1-916C-1E5796E1E0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3" b="237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1113" cy="4601183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Przydatne linki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  <a:hlinkClick r:id="rId3"/>
              </a:rPr>
              <a:t>https://zapisy-np.ms.gov.pl/</a:t>
            </a:r>
            <a:r>
              <a:rPr lang="pl-PL">
                <a:solidFill>
                  <a:schemeClr val="tx1"/>
                </a:solidFill>
              </a:rPr>
              <a:t> - strona rządowa pozwalająca na znalezienie punktu w powiecie oraz zapisania się na poradę </a:t>
            </a:r>
          </a:p>
        </p:txBody>
      </p:sp>
    </p:spTree>
    <p:extLst>
      <p:ext uri="{BB962C8B-B14F-4D97-AF65-F5344CB8AC3E}">
        <p14:creationId xmlns:p14="http://schemas.microsoft.com/office/powerpoint/2010/main" val="25844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069173"/>
          </a:xfrm>
        </p:spPr>
        <p:txBody>
          <a:bodyPr anchor="b">
            <a:normAutofit/>
          </a:bodyPr>
          <a:lstStyle/>
          <a:p>
            <a:r>
              <a:rPr lang="pl-PL" sz="2400"/>
              <a:t>Źródła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2920" y="2193010"/>
            <a:ext cx="2947482" cy="3713268"/>
          </a:xfrm>
        </p:spPr>
        <p:txBody>
          <a:bodyPr anchor="t">
            <a:normAutofit/>
          </a:bodyPr>
          <a:lstStyle/>
          <a:p>
            <a:r>
              <a:rPr lang="pl-PL" sz="1600">
                <a:solidFill>
                  <a:srgbClr val="FFFFFF"/>
                </a:solidFill>
              </a:rPr>
              <a:t>Ustawa z dnia 5 sierpnia 2015 r. o nieodpłatnej pomocy prawnej, nieodpłatnym poradnictwie obywatelskim oraz edukacji prawnej</a:t>
            </a:r>
          </a:p>
          <a:p>
            <a:r>
              <a:rPr lang="pl-PL" sz="1600">
                <a:solidFill>
                  <a:srgbClr val="FFFFFF"/>
                </a:solidFill>
              </a:rPr>
              <a:t>Strona rządowa:  </a:t>
            </a:r>
            <a:r>
              <a:rPr lang="pl-PL" sz="1600">
                <a:solidFill>
                  <a:srgbClr val="FFFFFF"/>
                </a:solidFill>
                <a:hlinkClick r:id="rId2"/>
              </a:rPr>
              <a:t>https://www.gov.pl/web/nieodplatna-pomoc/npp</a:t>
            </a:r>
            <a:endParaRPr lang="pl-PL" sz="1600">
              <a:solidFill>
                <a:srgbClr val="FFFFFF"/>
              </a:solidFill>
            </a:endParaRPr>
          </a:p>
          <a:p>
            <a:r>
              <a:rPr lang="pl-PL" sz="1600">
                <a:solidFill>
                  <a:srgbClr val="FFFFFF"/>
                </a:solidFill>
              </a:rPr>
              <a:t>Grafika:  </a:t>
            </a:r>
            <a:r>
              <a:rPr lang="pl-PL" sz="1600">
                <a:solidFill>
                  <a:srgbClr val="FFFFFF"/>
                </a:solidFill>
                <a:hlinkClick r:id="rId3"/>
              </a:rPr>
              <a:t>https://pixabay.com/pl/</a:t>
            </a:r>
            <a:r>
              <a:rPr lang="pl-PL" sz="1600">
                <a:solidFill>
                  <a:srgbClr val="FFFFFF"/>
                </a:solidFill>
              </a:rPr>
              <a:t> </a:t>
            </a:r>
          </a:p>
          <a:p>
            <a:endParaRPr lang="pl-PL" sz="1600">
              <a:solidFill>
                <a:srgbClr val="FFFFFF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76" y="737119"/>
            <a:ext cx="3240242" cy="53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4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7FB7A9B-784B-420E-958E-CFF26E6F7D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E84BA90-E9ED-4A63-A287-BAC727DE2A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pl-PL"/>
              <a:t>Czym jest nieodpłatna pomoc prawna?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r>
              <a:rPr lang="pl-PL" sz="1900">
                <a:solidFill>
                  <a:srgbClr val="FFFFFF"/>
                </a:solidFill>
              </a:rPr>
              <a:t>Nieodpłatna pomoc prawna polega na wskazaniu praw, jakie nam przysługują oraz obowiązków, których musimy przestrzegać </a:t>
            </a:r>
          </a:p>
          <a:p>
            <a:r>
              <a:rPr lang="pl-PL" sz="1900">
                <a:solidFill>
                  <a:srgbClr val="FFFFFF"/>
                </a:solidFill>
              </a:rPr>
              <a:t>Może również polegać na rozwiązaniu problemu prawnego danej osoby</a:t>
            </a:r>
          </a:p>
          <a:p>
            <a:r>
              <a:rPr lang="pl-PL" sz="1900">
                <a:solidFill>
                  <a:srgbClr val="FFFFFF"/>
                </a:solidFill>
              </a:rPr>
              <a:t>Nieodpłatną pomocą prawną jest też sporządzanie różnego rodzaju pism </a:t>
            </a:r>
          </a:p>
          <a:p>
            <a:r>
              <a:rPr lang="pl-PL" sz="1900">
                <a:solidFill>
                  <a:srgbClr val="FFFFFF"/>
                </a:solidFill>
              </a:rPr>
              <a:t>Wszystkie czynności składające się na tą pomoc są </a:t>
            </a:r>
            <a:r>
              <a:rPr lang="pl-PL" sz="1900" b="1">
                <a:solidFill>
                  <a:srgbClr val="FFFFFF"/>
                </a:solidFill>
              </a:rPr>
              <a:t>całkowicie</a:t>
            </a:r>
            <a:r>
              <a:rPr lang="pl-PL" sz="1900">
                <a:solidFill>
                  <a:srgbClr val="FFFFFF"/>
                </a:solidFill>
              </a:rPr>
              <a:t> </a:t>
            </a:r>
            <a:r>
              <a:rPr lang="pl-PL" sz="1900" b="1">
                <a:solidFill>
                  <a:srgbClr val="FFFFFF"/>
                </a:solidFill>
              </a:rPr>
              <a:t>bezpłatne</a:t>
            </a:r>
            <a:r>
              <a:rPr lang="pl-PL" sz="1900">
                <a:solidFill>
                  <a:srgbClr val="FFFFFF"/>
                </a:solidFill>
              </a:rPr>
              <a:t>, wszelkie koszty ponoszone są z budżetu państwa.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9731" r="16568" b="1"/>
          <a:stretch/>
        </p:blipFill>
        <p:spPr>
          <a:xfrm>
            <a:off x="6083162" y="759254"/>
            <a:ext cx="5238340" cy="533065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9A0C2DC-52D2-4576-8602-832D9EB45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876568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xmlns="" id="{BFAC6459-4724-409D-913B-EE6BEAA1F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" r="637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xmlns="" id="{DF2ED988-BFB4-4DFC-B992-40E0C69E9D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pl-PL"/>
              <a:t>Jaki jest cel nieodpłatnej pomocy prawnej?</a:t>
            </a:r>
            <a:endParaRPr lang="pl-PL" dirty="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xmlns="" id="{A1046CBB-C290-4E51-B761-B5FBF33980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2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72128" y="971055"/>
            <a:ext cx="7315200" cy="4901938"/>
          </a:xfrm>
        </p:spPr>
        <p:txBody>
          <a:bodyPr>
            <a:normAutofit/>
          </a:bodyPr>
          <a:lstStyle/>
          <a:p>
            <a:endParaRPr lang="pl-PL"/>
          </a:p>
          <a:p>
            <a:r>
              <a:rPr lang="pl-PL"/>
              <a:t>Celem jest wyrównanie prawa do korzystania z systemu sprawiedliwości dla </a:t>
            </a:r>
            <a:r>
              <a:rPr lang="pl-PL" b="1"/>
              <a:t>wszystkich </a:t>
            </a:r>
            <a:r>
              <a:rPr lang="pl-PL"/>
              <a:t>obywateli </a:t>
            </a:r>
          </a:p>
          <a:p>
            <a:endParaRPr lang="pl-PL"/>
          </a:p>
          <a:p>
            <a:r>
              <a:rPr lang="pl-PL"/>
              <a:t>Dzięki nieodpłatnej pomocy prawnej każda osoba znajdująca się na terytorium Rzeczpospolitej Polski może dochodzić swoich praw przed sądami niezależnie od swojej sytuacji materialnej.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E22A6A7-90B9-47D5-92DC-16E72D14C5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819957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3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chemeClr val="bg1"/>
                </a:solidFill>
              </a:rPr>
              <a:t>Komu przysługuje nieodpłatna pomoc prawna?</a:t>
            </a:r>
            <a:endParaRPr lang="pl-PL" dirty="0">
              <a:solidFill>
                <a:schemeClr val="bg1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xmlns="" id="{F95929A1-988F-C055-3EBA-44B92F638D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982592"/>
              </p:ext>
            </p:extLst>
          </p:nvPr>
        </p:nvGraphicFramePr>
        <p:xfrm>
          <a:off x="3869268" y="651753"/>
          <a:ext cx="7969294" cy="5332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5482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4DA05E1-7869-4FBE-837E-1B62E9D78A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9BAAE7D-1EA6-4D3B-96B5-43F5B6178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3CD47BD6-B753-40AF-80C8-F8DFCC5484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B67A1B2-B419-43BE-A0CA-9E2404A1A8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spc="-100"/>
              <a:t>Jak można uzyskać nieodpłatną pomoc prawną ?</a:t>
            </a: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15" y="759599"/>
            <a:ext cx="3864721" cy="53306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E981F49-E49B-4139-932F-55F09B423B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3797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xmlns="" id="{5DB23C2B-2054-4D8B-9E98-9190F8E05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xmlns="" id="{8797B5BC-9873-45F9-97D6-298FB5AF08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r>
              <a:rPr lang="pl-PL" sz="1600"/>
              <a:t>W celu uzyskania nieodpłatnej pomocy prawnej powinniśmy udać się do jednego z punktów świadczących taką pomoc. </a:t>
            </a:r>
          </a:p>
          <a:p>
            <a:r>
              <a:rPr lang="pl-PL" sz="1600"/>
              <a:t>Takich punktów jest 1500 w całej Polsce i znajdują się w każdym powiecie. </a:t>
            </a:r>
          </a:p>
          <a:p>
            <a:r>
              <a:rPr lang="pl-PL" sz="1600"/>
              <a:t>Należy wybrać punkt, który najbardziej nam odpowiada a następnie zapisać się na poradę  </a:t>
            </a:r>
          </a:p>
          <a:p>
            <a:r>
              <a:rPr lang="pl-PL" sz="1600"/>
              <a:t>Jak możemy się zapisać?</a:t>
            </a:r>
          </a:p>
          <a:p>
            <a:pPr marL="0" indent="0">
              <a:buNone/>
            </a:pPr>
            <a:r>
              <a:rPr lang="pl-PL" sz="1600"/>
              <a:t>• telefonicznie – poprzez specjalny powiatowy numer do zapisów;</a:t>
            </a:r>
          </a:p>
          <a:p>
            <a:pPr marL="0" indent="0">
              <a:buNone/>
            </a:pPr>
            <a:r>
              <a:rPr lang="pl-PL" sz="1600"/>
              <a:t>• elektronicznie – pisząc na podany przez powiat adres e-mail lub zapisując się przy pomocy formularza dostępnego na stronie https://zapisy-np.ms.gov.pl;</a:t>
            </a:r>
          </a:p>
          <a:p>
            <a:pPr marL="0" indent="0">
              <a:buNone/>
            </a:pPr>
            <a:r>
              <a:rPr lang="pl-PL" sz="1600"/>
              <a:t>• osobiście – stawiając się w starostwie powiatowym.</a:t>
            </a:r>
          </a:p>
          <a:p>
            <a:endParaRPr lang="pl-PL" sz="1600"/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xmlns="" id="{665C2FCD-09A4-4B4B-AA73-F330DFE91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52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A1DFCBE5-52C1-48A9-89CF-E7D68CCA16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B17C8F6-D357-4254-BBAC-96B01EEBE1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647203"/>
            <a:ext cx="11707367" cy="2572622"/>
          </a:xfrm>
          <a:prstGeom prst="rect">
            <a:avLst/>
          </a:prstGeom>
          <a:solidFill>
            <a:srgbClr val="878A8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3691" y="4049486"/>
            <a:ext cx="4825480" cy="1883228"/>
          </a:xfrm>
        </p:spPr>
        <p:txBody>
          <a:bodyPr>
            <a:normAutofit/>
          </a:bodyPr>
          <a:lstStyle/>
          <a:p>
            <a:pPr algn="r"/>
            <a:r>
              <a:rPr lang="pl-PL" sz="4400"/>
              <a:t>O czym należy pamiętać?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569" y="633927"/>
            <a:ext cx="2862115" cy="272616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16" y="633927"/>
            <a:ext cx="1949207" cy="2726165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38316" y="4049485"/>
            <a:ext cx="4846151" cy="1883229"/>
          </a:xfrm>
        </p:spPr>
        <p:txBody>
          <a:bodyPr>
            <a:normAutofit/>
          </a:bodyPr>
          <a:lstStyle/>
          <a:p>
            <a:r>
              <a:rPr lang="pl-PL" sz="1300">
                <a:solidFill>
                  <a:srgbClr val="FFFFFF"/>
                </a:solidFill>
              </a:rPr>
              <a:t>Możemy zostać poproszeni o dowód osobisty przez osobę udzielającą nam porady w celu sprawdzenia tożsamości </a:t>
            </a:r>
          </a:p>
          <a:p>
            <a:r>
              <a:rPr lang="pl-PL" sz="1300">
                <a:solidFill>
                  <a:srgbClr val="FFFFFF"/>
                </a:solidFill>
              </a:rPr>
              <a:t>Przed poradą musimy </a:t>
            </a:r>
            <a:r>
              <a:rPr lang="pl-PL" sz="1300" b="1">
                <a:solidFill>
                  <a:srgbClr val="FFFFFF"/>
                </a:solidFill>
              </a:rPr>
              <a:t>złożyć oświadczenie </a:t>
            </a:r>
            <a:r>
              <a:rPr lang="pl-PL" sz="1300">
                <a:solidFill>
                  <a:srgbClr val="FFFFFF"/>
                </a:solidFill>
              </a:rPr>
              <a:t>potwierdzające, że nie jesteśmy w stanie pokryć kosztów odpłatnej pomocy prawnej oraz w przypadku osób prowadzących jednoosobową działalność gospodarczą, że nie zatrudnialiśmy innych osób przez ostatni rok. </a:t>
            </a:r>
          </a:p>
          <a:p>
            <a:r>
              <a:rPr lang="pl-PL" sz="1300">
                <a:solidFill>
                  <a:srgbClr val="FFFFFF"/>
                </a:solidFill>
              </a:rPr>
              <a:t>Nasza porada nie musi odbywać się w naszym powiecie – możemy wybrać dowolny punkt w Polsce</a:t>
            </a:r>
          </a:p>
        </p:txBody>
      </p:sp>
    </p:spTree>
    <p:extLst>
      <p:ext uri="{BB962C8B-B14F-4D97-AF65-F5344CB8AC3E}">
        <p14:creationId xmlns:p14="http://schemas.microsoft.com/office/powerpoint/2010/main" val="10709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ADC4F84-175A-4AB1-916C-1E5796E1E0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1113" cy="4601183"/>
          </a:xfrm>
        </p:spPr>
        <p:txBody>
          <a:bodyPr>
            <a:normAutofit/>
          </a:bodyPr>
          <a:lstStyle/>
          <a:p>
            <a:r>
              <a:rPr lang="pl-PL" sz="3300">
                <a:solidFill>
                  <a:schemeClr val="tx1"/>
                </a:solidFill>
              </a:rPr>
              <a:t>Co oznacza „niezatrudnianie pracowników przez ostatni rok?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Oznacza to </a:t>
            </a:r>
            <a:r>
              <a:rPr lang="pl-PL" b="1">
                <a:solidFill>
                  <a:schemeClr val="tx1"/>
                </a:solidFill>
              </a:rPr>
              <a:t>12 miesięcy </a:t>
            </a:r>
            <a:r>
              <a:rPr lang="pl-PL">
                <a:solidFill>
                  <a:schemeClr val="tx1"/>
                </a:solidFill>
              </a:rPr>
              <a:t>liczonych wstecz od dnia złożenia oświadczenia o niemożności poniesienia kosztów odpłatnej pomocy prawnej </a:t>
            </a:r>
          </a:p>
        </p:txBody>
      </p:sp>
    </p:spTree>
    <p:extLst>
      <p:ext uri="{BB962C8B-B14F-4D97-AF65-F5344CB8AC3E}">
        <p14:creationId xmlns:p14="http://schemas.microsoft.com/office/powerpoint/2010/main" val="229058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6092D12-C345-4C42-81BB-EEEAC5EDF3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A02E91F-0583-4184-949B-A90DE2550E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4642228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pl-PL" dirty="0"/>
              <a:t>Kto udziela porad?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Wszystkie porady są udzielane osobiście przez adwokatów lub radców prawnych, a w szczególnie uzasadnionych przypadkach z ich upoważnienia aplikant adwokacki lub aplikant radcowski.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874" y="758952"/>
            <a:ext cx="5922944" cy="53306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0955CFF-AE70-4EDA-8E89-88F2FC6104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57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amka">
  <a:themeElements>
    <a:clrScheme name="Ramka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Ramka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mk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TM03457475[[fn=Ramka]]</Template>
  <TotalTime>590</TotalTime>
  <Words>697</Words>
  <Application>Microsoft Office PowerPoint</Application>
  <PresentationFormat>Niestandardowy</PresentationFormat>
  <Paragraphs>61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Ramka</vt:lpstr>
      <vt:lpstr>Nieodpłatna pomoc prawna</vt:lpstr>
      <vt:lpstr>Czym jest nieodpłatna pomoc prawna?</vt:lpstr>
      <vt:lpstr>Jaki jest cel nieodpłatnej pomocy prawnej?</vt:lpstr>
      <vt:lpstr>Komu przysługuje nieodpłatna pomoc prawna?</vt:lpstr>
      <vt:lpstr>Jak można uzyskać nieodpłatną pomoc prawną ?</vt:lpstr>
      <vt:lpstr>Prezentacja programu PowerPoint</vt:lpstr>
      <vt:lpstr>O czym należy pamiętać?</vt:lpstr>
      <vt:lpstr>Co oznacza „niezatrudnianie pracowników przez ostatni rok?</vt:lpstr>
      <vt:lpstr>Kto udziela porad?</vt:lpstr>
      <vt:lpstr>Jaka jest kolejność udzielania porad?</vt:lpstr>
      <vt:lpstr>Kto zajmuje się listą placówek nieodpłatnej pomocy prawnej?</vt:lpstr>
      <vt:lpstr>Gdzie można znaleźć te informacje? </vt:lpstr>
      <vt:lpstr>Kto jeszcze może udzielić nam nieodpłatnej pomocy prawnej?</vt:lpstr>
      <vt:lpstr>Przydatne linki </vt:lpstr>
      <vt:lpstr>Źródła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Nieodpłatna pomoc prawna</dc:title>
  <dc:creator>Praktykant</dc:creator>
  <cp:lastModifiedBy>Ewelina Litwiniuk</cp:lastModifiedBy>
  <cp:revision>46</cp:revision>
  <dcterms:created xsi:type="dcterms:W3CDTF">2022-05-18T08:44:18Z</dcterms:created>
  <dcterms:modified xsi:type="dcterms:W3CDTF">2023-11-20T15:01:47Z</dcterms:modified>
</cp:coreProperties>
</file>