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4867-1D65-4D3F-BBCE-28EB94F20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021257-971D-4E59-A274-070C6954B65E}">
      <dgm:prSet/>
      <dgm:spPr/>
      <dgm:t>
        <a:bodyPr/>
        <a:lstStyle/>
        <a:p>
          <a:r>
            <a:rPr lang="pl-PL"/>
            <a:t>Opinia zwraca uwagę na to co działa dobrze w punkcie, a co powinno zostać poprawione. </a:t>
          </a:r>
          <a:endParaRPr lang="en-US"/>
        </a:p>
      </dgm:t>
    </dgm:pt>
    <dgm:pt modelId="{8D99149E-8287-41A9-8C2E-27A2EFD30918}" type="parTrans" cxnId="{826BB272-250A-4010-8FEE-E0DFC34870E6}">
      <dgm:prSet/>
      <dgm:spPr/>
      <dgm:t>
        <a:bodyPr/>
        <a:lstStyle/>
        <a:p>
          <a:endParaRPr lang="en-US"/>
        </a:p>
      </dgm:t>
    </dgm:pt>
    <dgm:pt modelId="{D5911C76-1FC4-4C7D-B59E-C8BD62EBB6E5}" type="sibTrans" cxnId="{826BB272-250A-4010-8FEE-E0DFC34870E6}">
      <dgm:prSet/>
      <dgm:spPr/>
      <dgm:t>
        <a:bodyPr/>
        <a:lstStyle/>
        <a:p>
          <a:endParaRPr lang="en-US"/>
        </a:p>
      </dgm:t>
    </dgm:pt>
    <dgm:pt modelId="{8E43EDF2-6265-4D56-9334-EABEE0D4A72D}">
      <dgm:prSet/>
      <dgm:spPr/>
      <dgm:t>
        <a:bodyPr/>
        <a:lstStyle/>
        <a:p>
          <a:r>
            <a:rPr lang="pl-PL"/>
            <a:t>Dzięki wyrażanym opinią osoby zajmujące się organizacją punktów mogą podjąć odpowiednie kroki, by zwiększyć komfort beneficjentów.</a:t>
          </a:r>
          <a:endParaRPr lang="en-US"/>
        </a:p>
      </dgm:t>
    </dgm:pt>
    <dgm:pt modelId="{809D2F08-A85F-4948-83C6-22DF71F07A4C}" type="parTrans" cxnId="{428B4D59-6B5F-4BF2-85BF-9ACDE5CAC2E5}">
      <dgm:prSet/>
      <dgm:spPr/>
      <dgm:t>
        <a:bodyPr/>
        <a:lstStyle/>
        <a:p>
          <a:endParaRPr lang="en-US"/>
        </a:p>
      </dgm:t>
    </dgm:pt>
    <dgm:pt modelId="{A0990C8A-2035-4121-8EB5-95CE1F6C4F7E}" type="sibTrans" cxnId="{428B4D59-6B5F-4BF2-85BF-9ACDE5CAC2E5}">
      <dgm:prSet/>
      <dgm:spPr/>
      <dgm:t>
        <a:bodyPr/>
        <a:lstStyle/>
        <a:p>
          <a:endParaRPr lang="en-US"/>
        </a:p>
      </dgm:t>
    </dgm:pt>
    <dgm:pt modelId="{BB4BE956-0EB5-4EFE-97F7-00183CF2F6DC}">
      <dgm:prSet/>
      <dgm:spPr/>
      <dgm:t>
        <a:bodyPr/>
        <a:lstStyle/>
        <a:p>
          <a:r>
            <a:rPr lang="pl-PL"/>
            <a:t>Posłużą analizie i sformułowaniu wniosków na temat działalności punktu</a:t>
          </a:r>
          <a:endParaRPr lang="en-US"/>
        </a:p>
      </dgm:t>
    </dgm:pt>
    <dgm:pt modelId="{374CFC63-D2D5-40BA-9F2F-CD85241B0954}" type="parTrans" cxnId="{8C2DEB0E-D119-406D-916A-5972CFB1968F}">
      <dgm:prSet/>
      <dgm:spPr/>
      <dgm:t>
        <a:bodyPr/>
        <a:lstStyle/>
        <a:p>
          <a:endParaRPr lang="en-US"/>
        </a:p>
      </dgm:t>
    </dgm:pt>
    <dgm:pt modelId="{85FFA69A-7750-4EAE-A37A-DD5C518F8378}" type="sibTrans" cxnId="{8C2DEB0E-D119-406D-916A-5972CFB1968F}">
      <dgm:prSet/>
      <dgm:spPr/>
      <dgm:t>
        <a:bodyPr/>
        <a:lstStyle/>
        <a:p>
          <a:endParaRPr lang="en-US"/>
        </a:p>
      </dgm:t>
    </dgm:pt>
    <dgm:pt modelId="{0442E6C5-3A20-45F7-B297-998EAE259061}" type="pres">
      <dgm:prSet presAssocID="{90CB4867-1D65-4D3F-BBCE-28EB94F20D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34AC83-513D-471B-B4FD-BBF28779A95A}" type="pres">
      <dgm:prSet presAssocID="{BB021257-971D-4E59-A274-070C6954B6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8394C7-9C91-4730-AEE2-17344CF7A90F}" type="pres">
      <dgm:prSet presAssocID="{D5911C76-1FC4-4C7D-B59E-C8BD62EBB6E5}" presName="spacer" presStyleCnt="0"/>
      <dgm:spPr/>
    </dgm:pt>
    <dgm:pt modelId="{C2411975-03CC-4E0D-9891-885ED64E8294}" type="pres">
      <dgm:prSet presAssocID="{8E43EDF2-6265-4D56-9334-EABEE0D4A7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658DED-5AAA-4630-9DF4-4CE409FA5F6A}" type="pres">
      <dgm:prSet presAssocID="{A0990C8A-2035-4121-8EB5-95CE1F6C4F7E}" presName="spacer" presStyleCnt="0"/>
      <dgm:spPr/>
    </dgm:pt>
    <dgm:pt modelId="{37BDC937-A9CF-4A08-9230-80566D17BA51}" type="pres">
      <dgm:prSet presAssocID="{BB4BE956-0EB5-4EFE-97F7-00183CF2F6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76D248-23AC-4A56-8A44-2696D1124988}" type="presOf" srcId="{BB4BE956-0EB5-4EFE-97F7-00183CF2F6DC}" destId="{37BDC937-A9CF-4A08-9230-80566D17BA51}" srcOrd="0" destOrd="0" presId="urn:microsoft.com/office/officeart/2005/8/layout/vList2"/>
    <dgm:cxn modelId="{826BB272-250A-4010-8FEE-E0DFC34870E6}" srcId="{90CB4867-1D65-4D3F-BBCE-28EB94F20DD2}" destId="{BB021257-971D-4E59-A274-070C6954B65E}" srcOrd="0" destOrd="0" parTransId="{8D99149E-8287-41A9-8C2E-27A2EFD30918}" sibTransId="{D5911C76-1FC4-4C7D-B59E-C8BD62EBB6E5}"/>
    <dgm:cxn modelId="{428B4D59-6B5F-4BF2-85BF-9ACDE5CAC2E5}" srcId="{90CB4867-1D65-4D3F-BBCE-28EB94F20DD2}" destId="{8E43EDF2-6265-4D56-9334-EABEE0D4A72D}" srcOrd="1" destOrd="0" parTransId="{809D2F08-A85F-4948-83C6-22DF71F07A4C}" sibTransId="{A0990C8A-2035-4121-8EB5-95CE1F6C4F7E}"/>
    <dgm:cxn modelId="{11FD7908-362B-482F-BAF6-FC8ADF8AC402}" type="presOf" srcId="{BB021257-971D-4E59-A274-070C6954B65E}" destId="{1834AC83-513D-471B-B4FD-BBF28779A95A}" srcOrd="0" destOrd="0" presId="urn:microsoft.com/office/officeart/2005/8/layout/vList2"/>
    <dgm:cxn modelId="{8C2DEB0E-D119-406D-916A-5972CFB1968F}" srcId="{90CB4867-1D65-4D3F-BBCE-28EB94F20DD2}" destId="{BB4BE956-0EB5-4EFE-97F7-00183CF2F6DC}" srcOrd="2" destOrd="0" parTransId="{374CFC63-D2D5-40BA-9F2F-CD85241B0954}" sibTransId="{85FFA69A-7750-4EAE-A37A-DD5C518F8378}"/>
    <dgm:cxn modelId="{75CD989F-0F89-48A7-B990-867FFA739462}" type="presOf" srcId="{8E43EDF2-6265-4D56-9334-EABEE0D4A72D}" destId="{C2411975-03CC-4E0D-9891-885ED64E8294}" srcOrd="0" destOrd="0" presId="urn:microsoft.com/office/officeart/2005/8/layout/vList2"/>
    <dgm:cxn modelId="{2A73765B-B2F4-4E2F-A972-15241E4FF630}" type="presOf" srcId="{90CB4867-1D65-4D3F-BBCE-28EB94F20DD2}" destId="{0442E6C5-3A20-45F7-B297-998EAE259061}" srcOrd="0" destOrd="0" presId="urn:microsoft.com/office/officeart/2005/8/layout/vList2"/>
    <dgm:cxn modelId="{98EEFDE1-7564-4711-ABFF-8B72BA65F604}" type="presParOf" srcId="{0442E6C5-3A20-45F7-B297-998EAE259061}" destId="{1834AC83-513D-471B-B4FD-BBF28779A95A}" srcOrd="0" destOrd="0" presId="urn:microsoft.com/office/officeart/2005/8/layout/vList2"/>
    <dgm:cxn modelId="{A06AF727-5D17-4B69-BA87-4F1091631E3E}" type="presParOf" srcId="{0442E6C5-3A20-45F7-B297-998EAE259061}" destId="{638394C7-9C91-4730-AEE2-17344CF7A90F}" srcOrd="1" destOrd="0" presId="urn:microsoft.com/office/officeart/2005/8/layout/vList2"/>
    <dgm:cxn modelId="{C3496BA8-C31B-4A9D-99E8-9CFF293123B4}" type="presParOf" srcId="{0442E6C5-3A20-45F7-B297-998EAE259061}" destId="{C2411975-03CC-4E0D-9891-885ED64E8294}" srcOrd="2" destOrd="0" presId="urn:microsoft.com/office/officeart/2005/8/layout/vList2"/>
    <dgm:cxn modelId="{8837964A-29A8-4416-AFB6-AAEE457F3114}" type="presParOf" srcId="{0442E6C5-3A20-45F7-B297-998EAE259061}" destId="{59658DED-5AAA-4630-9DF4-4CE409FA5F6A}" srcOrd="3" destOrd="0" presId="urn:microsoft.com/office/officeart/2005/8/layout/vList2"/>
    <dgm:cxn modelId="{3BE8C5A5-19B1-44D5-A943-CA683870D521}" type="presParOf" srcId="{0442E6C5-3A20-45F7-B297-998EAE259061}" destId="{37BDC937-A9CF-4A08-9230-80566D17B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884A9-2C20-4869-9234-F7CFDC1EA4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66C2D1-5B26-4050-8579-BBE159584A28}">
      <dgm:prSet/>
      <dgm:spPr/>
      <dgm:t>
        <a:bodyPr/>
        <a:lstStyle/>
        <a:p>
          <a:r>
            <a:rPr lang="pl-PL"/>
            <a:t>Jest to karta za pomocą której dokumentuje się każdy przypadek udzielenia nieodpłatnej pomocy prawnej lub nieodpłatnego pomocnictwa obywatelskiego</a:t>
          </a:r>
          <a:endParaRPr lang="en-US"/>
        </a:p>
      </dgm:t>
    </dgm:pt>
    <dgm:pt modelId="{E1DBF889-EDC8-4A1D-9514-47635450EDAD}" type="parTrans" cxnId="{13B2E802-4B75-458C-8F37-B0C495692868}">
      <dgm:prSet/>
      <dgm:spPr/>
      <dgm:t>
        <a:bodyPr/>
        <a:lstStyle/>
        <a:p>
          <a:endParaRPr lang="en-US"/>
        </a:p>
      </dgm:t>
    </dgm:pt>
    <dgm:pt modelId="{61C07E3C-2D3D-4868-84B7-9F78292B939B}" type="sibTrans" cxnId="{13B2E802-4B75-458C-8F37-B0C495692868}">
      <dgm:prSet/>
      <dgm:spPr/>
      <dgm:t>
        <a:bodyPr/>
        <a:lstStyle/>
        <a:p>
          <a:endParaRPr lang="en-US"/>
        </a:p>
      </dgm:t>
    </dgm:pt>
    <dgm:pt modelId="{DD8F06DE-CA1E-4E5D-A6EA-B6CF76D8ED40}">
      <dgm:prSet/>
      <dgm:spPr/>
      <dgm:t>
        <a:bodyPr/>
        <a:lstStyle/>
        <a:p>
          <a:r>
            <a:rPr lang="pl-PL"/>
            <a:t>UWAGA! W karcie nie podaje się danych osobowych pozwalających na zidentyfikowanie osoby, która pomoc utrzymuje. Jest to anonimowe. </a:t>
          </a:r>
          <a:endParaRPr lang="en-US"/>
        </a:p>
      </dgm:t>
    </dgm:pt>
    <dgm:pt modelId="{10DD59BA-EC5C-4B1B-B291-3B590DCAC68D}" type="parTrans" cxnId="{83901826-9296-4ABB-9E5A-EA7902CDB50A}">
      <dgm:prSet/>
      <dgm:spPr/>
      <dgm:t>
        <a:bodyPr/>
        <a:lstStyle/>
        <a:p>
          <a:endParaRPr lang="en-US"/>
        </a:p>
      </dgm:t>
    </dgm:pt>
    <dgm:pt modelId="{787DDE1B-E3FA-4347-B270-8BF10635975C}" type="sibTrans" cxnId="{83901826-9296-4ABB-9E5A-EA7902CDB50A}">
      <dgm:prSet/>
      <dgm:spPr/>
      <dgm:t>
        <a:bodyPr/>
        <a:lstStyle/>
        <a:p>
          <a:endParaRPr lang="en-US"/>
        </a:p>
      </dgm:t>
    </dgm:pt>
    <dgm:pt modelId="{9C6155A8-E68D-4E6A-9C51-6ABE7153C150}" type="pres">
      <dgm:prSet presAssocID="{02A884A9-2C20-4869-9234-F7CFDC1EA4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CE8405D-0706-48E1-BC98-0A1D7D5331F6}" type="pres">
      <dgm:prSet presAssocID="{5066C2D1-5B26-4050-8579-BBE159584A28}" presName="root" presStyleCnt="0"/>
      <dgm:spPr/>
    </dgm:pt>
    <dgm:pt modelId="{4A3D310E-5AA2-42D8-81BB-EEE458C73AA4}" type="pres">
      <dgm:prSet presAssocID="{5066C2D1-5B26-4050-8579-BBE159584A28}" presName="rootComposite" presStyleCnt="0"/>
      <dgm:spPr/>
    </dgm:pt>
    <dgm:pt modelId="{2195D1AE-FB22-4B46-9440-583B45B2859D}" type="pres">
      <dgm:prSet presAssocID="{5066C2D1-5B26-4050-8579-BBE159584A28}" presName="rootText" presStyleLbl="node1" presStyleIdx="0" presStyleCnt="2"/>
      <dgm:spPr/>
      <dgm:t>
        <a:bodyPr/>
        <a:lstStyle/>
        <a:p>
          <a:endParaRPr lang="pl-PL"/>
        </a:p>
      </dgm:t>
    </dgm:pt>
    <dgm:pt modelId="{93808EA2-0332-45B1-A714-2DABF9B63DA3}" type="pres">
      <dgm:prSet presAssocID="{5066C2D1-5B26-4050-8579-BBE159584A28}" presName="rootConnector" presStyleLbl="node1" presStyleIdx="0" presStyleCnt="2"/>
      <dgm:spPr/>
      <dgm:t>
        <a:bodyPr/>
        <a:lstStyle/>
        <a:p>
          <a:endParaRPr lang="pl-PL"/>
        </a:p>
      </dgm:t>
    </dgm:pt>
    <dgm:pt modelId="{3437019E-E775-4388-BD85-A15F4BE72F51}" type="pres">
      <dgm:prSet presAssocID="{5066C2D1-5B26-4050-8579-BBE159584A28}" presName="childShape" presStyleCnt="0"/>
      <dgm:spPr/>
    </dgm:pt>
    <dgm:pt modelId="{331490E5-9F96-4CF3-8E3E-D1207EC43B15}" type="pres">
      <dgm:prSet presAssocID="{DD8F06DE-CA1E-4E5D-A6EA-B6CF76D8ED40}" presName="root" presStyleCnt="0"/>
      <dgm:spPr/>
    </dgm:pt>
    <dgm:pt modelId="{4626ECA4-B5FD-4A6C-AE05-A56FC417C732}" type="pres">
      <dgm:prSet presAssocID="{DD8F06DE-CA1E-4E5D-A6EA-B6CF76D8ED40}" presName="rootComposite" presStyleCnt="0"/>
      <dgm:spPr/>
    </dgm:pt>
    <dgm:pt modelId="{686809EA-F831-49A8-8D23-3858C960BD0E}" type="pres">
      <dgm:prSet presAssocID="{DD8F06DE-CA1E-4E5D-A6EA-B6CF76D8ED40}" presName="rootText" presStyleLbl="node1" presStyleIdx="1" presStyleCnt="2"/>
      <dgm:spPr/>
      <dgm:t>
        <a:bodyPr/>
        <a:lstStyle/>
        <a:p>
          <a:endParaRPr lang="pl-PL"/>
        </a:p>
      </dgm:t>
    </dgm:pt>
    <dgm:pt modelId="{540EA9B9-4BB9-45B3-B19A-3061A38A714C}" type="pres">
      <dgm:prSet presAssocID="{DD8F06DE-CA1E-4E5D-A6EA-B6CF76D8ED40}" presName="rootConnector" presStyleLbl="node1" presStyleIdx="1" presStyleCnt="2"/>
      <dgm:spPr/>
      <dgm:t>
        <a:bodyPr/>
        <a:lstStyle/>
        <a:p>
          <a:endParaRPr lang="pl-PL"/>
        </a:p>
      </dgm:t>
    </dgm:pt>
    <dgm:pt modelId="{DB6037E1-BF0F-415E-9EB3-A212B38EC384}" type="pres">
      <dgm:prSet presAssocID="{DD8F06DE-CA1E-4E5D-A6EA-B6CF76D8ED40}" presName="childShape" presStyleCnt="0"/>
      <dgm:spPr/>
    </dgm:pt>
  </dgm:ptLst>
  <dgm:cxnLst>
    <dgm:cxn modelId="{8301AE92-5288-4D24-950F-3D7201D0C148}" type="presOf" srcId="{5066C2D1-5B26-4050-8579-BBE159584A28}" destId="{93808EA2-0332-45B1-A714-2DABF9B63DA3}" srcOrd="1" destOrd="0" presId="urn:microsoft.com/office/officeart/2005/8/layout/hierarchy3"/>
    <dgm:cxn modelId="{CFCC557F-D3B3-404C-A4E5-A2A1BE6B8F3F}" type="presOf" srcId="{02A884A9-2C20-4869-9234-F7CFDC1EA464}" destId="{9C6155A8-E68D-4E6A-9C51-6ABE7153C150}" srcOrd="0" destOrd="0" presId="urn:microsoft.com/office/officeart/2005/8/layout/hierarchy3"/>
    <dgm:cxn modelId="{13B2E802-4B75-458C-8F37-B0C495692868}" srcId="{02A884A9-2C20-4869-9234-F7CFDC1EA464}" destId="{5066C2D1-5B26-4050-8579-BBE159584A28}" srcOrd="0" destOrd="0" parTransId="{E1DBF889-EDC8-4A1D-9514-47635450EDAD}" sibTransId="{61C07E3C-2D3D-4868-84B7-9F78292B939B}"/>
    <dgm:cxn modelId="{83901826-9296-4ABB-9E5A-EA7902CDB50A}" srcId="{02A884A9-2C20-4869-9234-F7CFDC1EA464}" destId="{DD8F06DE-CA1E-4E5D-A6EA-B6CF76D8ED40}" srcOrd="1" destOrd="0" parTransId="{10DD59BA-EC5C-4B1B-B291-3B590DCAC68D}" sibTransId="{787DDE1B-E3FA-4347-B270-8BF10635975C}"/>
    <dgm:cxn modelId="{12E4727F-568D-43BC-A66E-57F48D4ADAFE}" type="presOf" srcId="{DD8F06DE-CA1E-4E5D-A6EA-B6CF76D8ED40}" destId="{686809EA-F831-49A8-8D23-3858C960BD0E}" srcOrd="0" destOrd="0" presId="urn:microsoft.com/office/officeart/2005/8/layout/hierarchy3"/>
    <dgm:cxn modelId="{F4868F2D-E9F6-4416-8960-777D5904E93F}" type="presOf" srcId="{DD8F06DE-CA1E-4E5D-A6EA-B6CF76D8ED40}" destId="{540EA9B9-4BB9-45B3-B19A-3061A38A714C}" srcOrd="1" destOrd="0" presId="urn:microsoft.com/office/officeart/2005/8/layout/hierarchy3"/>
    <dgm:cxn modelId="{3E54EC44-CB05-4562-9C44-6989A263D837}" type="presOf" srcId="{5066C2D1-5B26-4050-8579-BBE159584A28}" destId="{2195D1AE-FB22-4B46-9440-583B45B2859D}" srcOrd="0" destOrd="0" presId="urn:microsoft.com/office/officeart/2005/8/layout/hierarchy3"/>
    <dgm:cxn modelId="{D40EDD9C-8639-4799-BB13-3D4CC13FDE1B}" type="presParOf" srcId="{9C6155A8-E68D-4E6A-9C51-6ABE7153C150}" destId="{CCE8405D-0706-48E1-BC98-0A1D7D5331F6}" srcOrd="0" destOrd="0" presId="urn:microsoft.com/office/officeart/2005/8/layout/hierarchy3"/>
    <dgm:cxn modelId="{EF058F7F-8037-427B-8C5D-37857A8F97B0}" type="presParOf" srcId="{CCE8405D-0706-48E1-BC98-0A1D7D5331F6}" destId="{4A3D310E-5AA2-42D8-81BB-EEE458C73AA4}" srcOrd="0" destOrd="0" presId="urn:microsoft.com/office/officeart/2005/8/layout/hierarchy3"/>
    <dgm:cxn modelId="{C5462301-B410-419E-96A2-F6B9947B2D69}" type="presParOf" srcId="{4A3D310E-5AA2-42D8-81BB-EEE458C73AA4}" destId="{2195D1AE-FB22-4B46-9440-583B45B2859D}" srcOrd="0" destOrd="0" presId="urn:microsoft.com/office/officeart/2005/8/layout/hierarchy3"/>
    <dgm:cxn modelId="{66B62CC5-6017-4A54-BA23-C7534BF5951F}" type="presParOf" srcId="{4A3D310E-5AA2-42D8-81BB-EEE458C73AA4}" destId="{93808EA2-0332-45B1-A714-2DABF9B63DA3}" srcOrd="1" destOrd="0" presId="urn:microsoft.com/office/officeart/2005/8/layout/hierarchy3"/>
    <dgm:cxn modelId="{E3E504E6-BCAF-474D-B212-E9B19249B755}" type="presParOf" srcId="{CCE8405D-0706-48E1-BC98-0A1D7D5331F6}" destId="{3437019E-E775-4388-BD85-A15F4BE72F51}" srcOrd="1" destOrd="0" presId="urn:microsoft.com/office/officeart/2005/8/layout/hierarchy3"/>
    <dgm:cxn modelId="{BDDE44B0-4DB9-47B7-B9CF-990D2071CEA4}" type="presParOf" srcId="{9C6155A8-E68D-4E6A-9C51-6ABE7153C150}" destId="{331490E5-9F96-4CF3-8E3E-D1207EC43B15}" srcOrd="1" destOrd="0" presId="urn:microsoft.com/office/officeart/2005/8/layout/hierarchy3"/>
    <dgm:cxn modelId="{EC370EEE-0DF8-48D3-A107-346DB6A9F2EE}" type="presParOf" srcId="{331490E5-9F96-4CF3-8E3E-D1207EC43B15}" destId="{4626ECA4-B5FD-4A6C-AE05-A56FC417C732}" srcOrd="0" destOrd="0" presId="urn:microsoft.com/office/officeart/2005/8/layout/hierarchy3"/>
    <dgm:cxn modelId="{DAC637A2-4042-4CDF-96F3-676D52C96B00}" type="presParOf" srcId="{4626ECA4-B5FD-4A6C-AE05-A56FC417C732}" destId="{686809EA-F831-49A8-8D23-3858C960BD0E}" srcOrd="0" destOrd="0" presId="urn:microsoft.com/office/officeart/2005/8/layout/hierarchy3"/>
    <dgm:cxn modelId="{BFB22347-2556-4374-A9BC-F288AACFE3B8}" type="presParOf" srcId="{4626ECA4-B5FD-4A6C-AE05-A56FC417C732}" destId="{540EA9B9-4BB9-45B3-B19A-3061A38A714C}" srcOrd="1" destOrd="0" presId="urn:microsoft.com/office/officeart/2005/8/layout/hierarchy3"/>
    <dgm:cxn modelId="{B4A9B18E-3309-4F64-BC21-ADD8F1468362}" type="presParOf" srcId="{331490E5-9F96-4CF3-8E3E-D1207EC43B15}" destId="{DB6037E1-BF0F-415E-9EB3-A212B38EC3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4AC83-513D-471B-B4FD-BBF28779A95A}">
      <dsp:nvSpPr>
        <dsp:cNvPr id="0" name=""/>
        <dsp:cNvSpPr/>
      </dsp:nvSpPr>
      <dsp:spPr>
        <a:xfrm>
          <a:off x="0" y="42584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Opinia zwraca uwagę na to co działa dobrze w punkcie, a co powinno zostać poprawione. </a:t>
          </a:r>
          <a:endParaRPr lang="en-US" sz="2300" kern="1200"/>
        </a:p>
      </dsp:txBody>
      <dsp:txXfrm>
        <a:off x="59606" y="102190"/>
        <a:ext cx="7514314" cy="1101829"/>
      </dsp:txXfrm>
    </dsp:sp>
    <dsp:sp modelId="{C2411975-03CC-4E0D-9891-885ED64E8294}">
      <dsp:nvSpPr>
        <dsp:cNvPr id="0" name=""/>
        <dsp:cNvSpPr/>
      </dsp:nvSpPr>
      <dsp:spPr>
        <a:xfrm>
          <a:off x="0" y="1329865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Dzięki wyrażanym opinią osoby zajmujące się organizacją punktów mogą podjąć odpowiednie kroki, by zwiększyć komfort beneficjentów.</a:t>
          </a:r>
          <a:endParaRPr lang="en-US" sz="2300" kern="1200"/>
        </a:p>
      </dsp:txBody>
      <dsp:txXfrm>
        <a:off x="59606" y="1389471"/>
        <a:ext cx="7514314" cy="1101829"/>
      </dsp:txXfrm>
    </dsp:sp>
    <dsp:sp modelId="{37BDC937-A9CF-4A08-9230-80566D17BA51}">
      <dsp:nvSpPr>
        <dsp:cNvPr id="0" name=""/>
        <dsp:cNvSpPr/>
      </dsp:nvSpPr>
      <dsp:spPr>
        <a:xfrm>
          <a:off x="0" y="2617147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Posłużą analizie i sformułowaniu wniosków na temat działalności punktu</a:t>
          </a:r>
          <a:endParaRPr lang="en-US" sz="2300" kern="1200"/>
        </a:p>
      </dsp:txBody>
      <dsp:txXfrm>
        <a:off x="59606" y="2676753"/>
        <a:ext cx="7514314" cy="110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D1AE-FB22-4B46-9440-583B45B2859D}">
      <dsp:nvSpPr>
        <dsp:cNvPr id="0" name=""/>
        <dsp:cNvSpPr/>
      </dsp:nvSpPr>
      <dsp:spPr>
        <a:xfrm>
          <a:off x="1075" y="1196596"/>
          <a:ext cx="3916288" cy="195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Jest to karta za pomocą której dokumentuje się każdy przypadek udzielenia nieodpłatnej pomocy prawnej lub nieodpłatnego pomocnictwa obywatelskiego</a:t>
          </a:r>
          <a:endParaRPr lang="en-US" sz="2200" kern="1200"/>
        </a:p>
      </dsp:txBody>
      <dsp:txXfrm>
        <a:off x="58427" y="1253948"/>
        <a:ext cx="3801584" cy="1843440"/>
      </dsp:txXfrm>
    </dsp:sp>
    <dsp:sp modelId="{686809EA-F831-49A8-8D23-3858C960BD0E}">
      <dsp:nvSpPr>
        <dsp:cNvPr id="0" name=""/>
        <dsp:cNvSpPr/>
      </dsp:nvSpPr>
      <dsp:spPr>
        <a:xfrm>
          <a:off x="4896436" y="1196596"/>
          <a:ext cx="3916288" cy="195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UWAGA! W karcie nie podaje się danych osobowych pozwalających na zidentyfikowanie osoby, która pomoc utrzymuje. Jest to anonimowe. </a:t>
          </a:r>
          <a:endParaRPr lang="en-US" sz="2200" kern="1200"/>
        </a:p>
      </dsp:txBody>
      <dsp:txXfrm>
        <a:off x="4953788" y="1253948"/>
        <a:ext cx="3801584" cy="184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683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368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12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8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313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4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1909" y="951400"/>
            <a:ext cx="5875694" cy="4654296"/>
          </a:xfrm>
        </p:spPr>
        <p:txBody>
          <a:bodyPr>
            <a:normAutofit/>
          </a:bodyPr>
          <a:lstStyle/>
          <a:p>
            <a:r>
              <a:rPr lang="pl-PL" sz="6200">
                <a:solidFill>
                  <a:srgbClr val="2A1A00"/>
                </a:solidFill>
              </a:rPr>
              <a:t>Możliwość wyrażenia opinii o udzielonej pomocy 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 descr="Obraz zawierający krąg, Grafika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" y="1802756"/>
            <a:ext cx="3995589" cy="32564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AB84B1A-3F35-6DBB-6889-A2663F00BD25}"/>
              </a:ext>
            </a:extLst>
          </p:cNvPr>
          <p:cNvSpPr txBox="1"/>
          <p:nvPr/>
        </p:nvSpPr>
        <p:spPr>
          <a:xfrm>
            <a:off x="5948156" y="5444935"/>
            <a:ext cx="6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Zadanie finansowane w ramach projektu ze środków budżetu państwa przez Miasto Biała Podlaska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200" b="1" spc="800">
                <a:solidFill>
                  <a:srgbClr val="2A1A00"/>
                </a:solidFill>
              </a:rPr>
              <a:t>Jak wygląda taka karta?</a:t>
            </a:r>
            <a:br>
              <a:rPr lang="en-US" sz="6200" b="1" spc="800">
                <a:solidFill>
                  <a:srgbClr val="2A1A00"/>
                </a:solidFill>
              </a:rPr>
            </a:br>
            <a:r>
              <a:rPr lang="en-US" sz="6200" b="1" spc="800">
                <a:solidFill>
                  <a:srgbClr val="2A1A00"/>
                </a:solidFill>
              </a:rPr>
              <a:t>Część B – udzielenie opinii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pl-PL" sz="4400">
                <a:solidFill>
                  <a:srgbClr val="2A1A00"/>
                </a:solidFill>
              </a:rPr>
              <a:t>Źródła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pl-PL" dirty="0"/>
              <a:t>Ustawa z dnia 5 sierpnia 2015 r. o nieodpłatnej pomocy prawnej, nieodpłatnym poradnictwie obywatelskim oraz edukacji prawnej</a:t>
            </a:r>
          </a:p>
          <a:p>
            <a:pPr marL="0" indent="0">
              <a:buNone/>
            </a:pPr>
            <a:r>
              <a:rPr lang="pl-PL" dirty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https://www.bip.powiat-otwocki.pl/plik,17358,informacja-o-mozliwosci-przekazywania-przez-osoby-uprawnione-opinii-o-udzielonej-nieodplatnej-pomocy-prawnej-lub-swiadczonym-nieodplatnym-poradnictwie-obywatelskim.pdf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pl-PL" sz="2800" b="1"/>
              <a:t>Kiedy możemy wyrazić opinię o udzielonej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9" y="2286001"/>
            <a:ext cx="3538776" cy="3940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/>
              <a:t>Wyrazić opinię na temat udzielonej nieodpłatnej pomocy prawnej lub nieodpłatnego poradnictwa obywatelskiego możemy zaraz po otrzymaniu porady </a:t>
            </a:r>
          </a:p>
          <a:p>
            <a:pPr>
              <a:lnSpc>
                <a:spcPct val="100000"/>
              </a:lnSpc>
            </a:pPr>
            <a:r>
              <a:rPr lang="pl-PL" sz="1700"/>
              <a:t>W przypadku osób, które korzystają z porad w formie zdalnej jest możliwość udzielenia opinii: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przez telefon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za pomocą e-mail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listownie na adres punktu 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-1" b="-1"/>
          <a:stretch/>
        </p:blipFill>
        <p:spPr>
          <a:xfrm>
            <a:off x="5279472" y="645107"/>
            <a:ext cx="5995465" cy="2716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9" r="2" b="2912"/>
          <a:stretch/>
        </p:blipFill>
        <p:spPr>
          <a:xfrm>
            <a:off x="5279472" y="3522563"/>
            <a:ext cx="5995465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xmlns="" id="{BBD5B24E-EBF7-CDE1-DA65-F51A66162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8434" y="1841627"/>
          <a:ext cx="763352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pl-PL" sz="3600" b="1"/>
              <a:t>Czy musimy wyrażać swoją opinię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Nie. Przekazanie swojej opinii jest </a:t>
            </a:r>
            <a:r>
              <a:rPr lang="pl-PL" b="1">
                <a:solidFill>
                  <a:schemeClr val="tx1">
                    <a:lumMod val="85000"/>
                    <a:lumOff val="15000"/>
                  </a:schemeClr>
                </a:solidFill>
              </a:rPr>
              <a:t>dobrowolne. </a:t>
            </a:r>
          </a:p>
          <a:p>
            <a:endParaRPr lang="pl-P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2057754"/>
            <a:ext cx="3217333" cy="23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15742" b="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pl-PL" sz="4700" b="1"/>
              <a:t>Kto jest uprawniony do udzielenia opinii?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pl-PL"/>
              <a:t>Osobą uprawnioną do wyrażenia opinii jest osoba, która </a:t>
            </a:r>
            <a:r>
              <a:rPr lang="pl-PL" b="1"/>
              <a:t>skorzystała z usług określonego punktu z zakresu nieodpłatnej pomocy prawnej lub nieodpłatnego poradnictwa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</a:rPr>
              <a:t>Czym jest karta pomocy?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xmlns="" id="{B74B1B4C-2385-0EE7-31D4-0DBA53633E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8300" y="1743076"/>
          <a:ext cx="881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pl-PL" sz="4300" b="1"/>
              <a:t>Czym jest część B karty pomocy?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Karta pomocy część B zawiera miejsce na opinię osoby uprawnionej o udzielonej pomocy. </a:t>
            </a:r>
          </a:p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Jej wypełnienie jest dobrowolne i całkowicie anonimowe. </a:t>
            </a:r>
          </a:p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Należy pamiętać, że kartę wypełniamy osobiście!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pl-PL" sz="3200" b="1"/>
              <a:t>Jak wygląda udzielenie opinii w punktach stacjonarnych?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28861" b="-2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5402222E-F041-43A0-81BC-1B3F2EF76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pl-PL" dirty="0"/>
              <a:t>Na koniec porady osoba jej udzielająca wręcza beneficjentowi część B karty pomocy </a:t>
            </a:r>
          </a:p>
          <a:p>
            <a:r>
              <a:rPr lang="pl-PL" dirty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/>
              <a:t>Po wypełnieniu karty umieszcza ją w specjalnej urnie znajdującej się w lokalu punktu.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0D28A2-8EA4-4EF0-9056-3BDAA7290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b="13864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EA20CD-7CA4-4B5F-81C5-95EBAEEBC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2"/>
                </a:solidFill>
              </a:rPr>
              <a:t>Co zawiera się w tej karcie?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DAE7A9FC-5A08-4340-A5F4-12BAA390B9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025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informacje dotyczących zgłoszonej sprawy i udzielonej pomocy,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dziedziny prawa, której dotyczyła ta pomoc,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kategorii sprawy,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formy udzielonej pomocy,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czasu poświęconego na jej udzielenie i liczby wizyt osoby uprawnionej w tej samej sprawie,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ogólnych informacji o osobie uprawnionej dotyczących w szczególności: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wieku,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płci,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wykształcenia,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dochodu,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gospodarstwa domowego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miejsca zamieszkania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danych dotyczących punktu, osoby udzielającej pomocy i daty jej udzielenia. </a:t>
            </a:r>
            <a:endParaRPr lang="pl-PL" sz="11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739A10-E566-49E7-A1A9-589AADBC2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842352" y="-1"/>
            <a:ext cx="66184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976558-2A03-4E85-B915-BE13F4AB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6691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Niestandardowy 5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BDDDE9"/>
      </a:accent1>
      <a:accent2>
        <a:srgbClr val="9BAFB5"/>
      </a:accent2>
      <a:accent3>
        <a:srgbClr val="6B90BD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90</TotalTime>
  <Words>418</Words>
  <Application>Microsoft Office PowerPoint</Application>
  <PresentationFormat>Niestandardowy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Znaczek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</dc:title>
  <dc:creator>Praktykant</dc:creator>
  <cp:lastModifiedBy>Ewelina Litwiniuk</cp:lastModifiedBy>
  <cp:revision>31</cp:revision>
  <dcterms:created xsi:type="dcterms:W3CDTF">2022-06-15T07:15:28Z</dcterms:created>
  <dcterms:modified xsi:type="dcterms:W3CDTF">2023-11-20T15:03:21Z</dcterms:modified>
</cp:coreProperties>
</file>